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notesMaster+xml" PartName="/ppt/notesMasters/notesMaster1.xml"/>
  <Override ContentType="application/vnd.openxmlformats-officedocument.presentationml.tags+xml" PartName="/ppt/tags/tag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5" r:id="rId3"/>
    <p:sldId id="294" r:id="rId4"/>
    <p:sldId id="266" r:id="rId5"/>
    <p:sldId id="292" r:id="rId6"/>
    <p:sldId id="264" r:id="rId7"/>
    <p:sldId id="291" r:id="rId8"/>
    <p:sldId id="287" r:id="rId9"/>
    <p:sldId id="278" r:id="rId10"/>
    <p:sldId id="293" r:id="rId11"/>
    <p:sldId id="273" r:id="rId12"/>
    <p:sldId id="290" r:id="rId13"/>
    <p:sldId id="281" r:id="rId14"/>
    <p:sldId id="262" r:id="rId15"/>
    <p:sldId id="268" r:id="rId16"/>
    <p:sldId id="269" r:id="rId17"/>
    <p:sldId id="280" r:id="rId18"/>
    <p:sldId id="271" r:id="rId19"/>
    <p:sldId id="272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rus, Matt" initials="DM" lastIdx="0" clrIdx="0">
    <p:extLst>
      <p:ext uri="{19B8F6BF-5375-455C-9EA6-DF929625EA0E}">
        <p15:presenceInfo xmlns:p15="http://schemas.microsoft.com/office/powerpoint/2012/main" userId="S-1-5-21-3690945654-1931080963-2191028220-39824" providerId="AD"/>
      </p:ext>
    </p:extLst>
  </p:cmAuthor>
  <p:cmAuthor id="2" name="Knapp, Ben" initials="KB" lastIdx="0" clrIdx="1">
    <p:extLst>
      <p:ext uri="{19B8F6BF-5375-455C-9EA6-DF929625EA0E}">
        <p15:presenceInfo xmlns:p15="http://schemas.microsoft.com/office/powerpoint/2012/main" userId="S-1-5-21-3690945654-1931080963-2191028220-411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969"/>
    <a:srgbClr val="41908C"/>
    <a:srgbClr val="735539"/>
    <a:srgbClr val="D3BCA7"/>
    <a:srgbClr val="D6A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7" autoAdjust="0"/>
    <p:restoredTop sz="89882" autoAdjust="0"/>
  </p:normalViewPr>
  <p:slideViewPr>
    <p:cSldViewPr snapToGrid="0">
      <p:cViewPr varScale="1">
        <p:scale>
          <a:sx n="99" d="100"/>
          <a:sy n="99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5A090-C868-4A60-B87B-CD5B71EEA67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CD2D7-EE68-434B-996A-39B7248E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CD2D7-EE68-434B-996A-39B7248E16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3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CD2D7-EE68-434B-996A-39B7248E16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5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DE390891-AB90-49C3-8426-66D08F10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75" y="264318"/>
            <a:ext cx="10515600" cy="833438"/>
          </a:xfrm>
          <a:prstGeom prst="rect">
            <a:avLst/>
          </a:prstGeom>
        </p:spPr>
        <p:txBody>
          <a:bodyPr/>
          <a:lstStyle>
            <a:lvl1pPr>
              <a:defRPr sz="44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D146C6D1-A58D-4F40-B0D8-66C0AFAB5A9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975" y="1825625"/>
            <a:ext cx="85639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200" b="0" i="0">
                <a:solidFill>
                  <a:srgbClr val="6C6969"/>
                </a:solidFill>
                <a:latin typeface="Calibri" panose="020F0502020204030204" pitchFamily="34" charset="0"/>
              </a:defRPr>
            </a:lvl1pPr>
            <a:lvl2pPr>
              <a:defRPr sz="1650"/>
            </a:lvl2pPr>
            <a:lvl3pPr>
              <a:defRPr sz="1650"/>
            </a:lvl3pPr>
            <a:lvl4pPr>
              <a:defRPr sz="1650"/>
            </a:lvl4pPr>
            <a:lvl5pPr>
              <a:defRPr sz="1650"/>
            </a:lvl5pPr>
          </a:lstStyle>
          <a:p>
            <a:pPr lvl="0"/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30609913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DE390891-AB90-49C3-8426-66D08F1045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1975" y="409575"/>
            <a:ext cx="10515600" cy="833438"/>
          </a:xfrm>
          <a:prstGeom prst="rect">
            <a:avLst/>
          </a:prstGeom>
        </p:spPr>
        <p:txBody>
          <a:bodyPr/>
          <a:lstStyle>
            <a:lvl1pPr>
              <a:defRPr sz="44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Master Title</a:t>
            </a:r>
            <a:br>
              <a:rPr lang="en-US" dirty="0"/>
            </a:br>
            <a:r>
              <a:rPr lang="en-US" dirty="0"/>
              <a:t>Master Title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D146C6D1-A58D-4F40-B0D8-66C0AFAB5A9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975" y="2016125"/>
            <a:ext cx="8582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200" b="0" i="0">
                <a:solidFill>
                  <a:srgbClr val="6C6969"/>
                </a:solidFill>
                <a:latin typeface="Calibri" panose="020F0502020204030204" pitchFamily="34" charset="0"/>
              </a:defRPr>
            </a:lvl1pPr>
            <a:lvl2pPr>
              <a:defRPr sz="1650"/>
            </a:lvl2pPr>
            <a:lvl3pPr>
              <a:defRPr sz="1650"/>
            </a:lvl3pPr>
            <a:lvl4pPr>
              <a:defRPr sz="1650"/>
            </a:lvl4pPr>
            <a:lvl5pPr>
              <a:defRPr sz="1650"/>
            </a:lvl5pPr>
          </a:lstStyle>
          <a:p>
            <a:pPr lvl="0"/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36529348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and Content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DE390891-AB90-49C3-8426-66D08F10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75" y="264319"/>
            <a:ext cx="10515600" cy="833438"/>
          </a:xfrm>
          <a:prstGeom prst="rect">
            <a:avLst/>
          </a:prstGeom>
        </p:spPr>
        <p:txBody>
          <a:bodyPr/>
          <a:lstStyle>
            <a:lvl1pPr>
              <a:defRPr sz="44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D146C6D1-A58D-4F40-B0D8-66C0AFAB5A9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975" y="2471595"/>
            <a:ext cx="8527704" cy="3705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200" b="0" i="0">
                <a:solidFill>
                  <a:srgbClr val="6C6969"/>
                </a:solidFill>
                <a:latin typeface="Calibri" panose="020F0502020204030204" pitchFamily="34" charset="0"/>
              </a:defRPr>
            </a:lvl1pPr>
            <a:lvl2pPr>
              <a:defRPr sz="1650"/>
            </a:lvl2pPr>
            <a:lvl3pPr>
              <a:defRPr sz="1650"/>
            </a:lvl3pPr>
            <a:lvl4pPr>
              <a:defRPr sz="1650"/>
            </a:lvl4pPr>
            <a:lvl5pPr>
              <a:defRPr sz="1650"/>
            </a:lvl5pPr>
          </a:lstStyle>
          <a:p>
            <a:pPr lvl="0"/>
            <a:r>
              <a:rPr lang="en-US" dirty="0"/>
              <a:t>Slide Content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B305C-5C3D-477F-8140-53BF9B5886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1975" y="1801813"/>
            <a:ext cx="8527704" cy="515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solidFill>
                  <a:srgbClr val="6C6969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4474456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Line Title and Content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DE390891-AB90-49C3-8426-66D08F1045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1974" y="73818"/>
            <a:ext cx="10515600" cy="833438"/>
          </a:xfrm>
          <a:prstGeom prst="rect">
            <a:avLst/>
          </a:prstGeom>
        </p:spPr>
        <p:txBody>
          <a:bodyPr/>
          <a:lstStyle>
            <a:lvl1pPr>
              <a:defRPr sz="44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Master Title</a:t>
            </a:r>
            <a:br>
              <a:rPr lang="en-US" dirty="0"/>
            </a:br>
            <a:r>
              <a:rPr lang="en-US" dirty="0"/>
              <a:t>Master Title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D146C6D1-A58D-4F40-B0D8-66C0AFAB5A9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975" y="2734147"/>
            <a:ext cx="8572972" cy="3633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200" b="0" i="0">
                <a:solidFill>
                  <a:srgbClr val="6C6969"/>
                </a:solidFill>
                <a:latin typeface="Calibri" panose="020F0502020204030204" pitchFamily="34" charset="0"/>
              </a:defRPr>
            </a:lvl1pPr>
            <a:lvl2pPr>
              <a:defRPr sz="1650"/>
            </a:lvl2pPr>
            <a:lvl3pPr>
              <a:defRPr sz="1650"/>
            </a:lvl3pPr>
            <a:lvl4pPr>
              <a:defRPr sz="1650"/>
            </a:lvl4pPr>
            <a:lvl5pPr>
              <a:defRPr sz="1650"/>
            </a:lvl5pPr>
          </a:lstStyle>
          <a:p>
            <a:pPr lvl="0"/>
            <a:r>
              <a:rPr lang="en-US" dirty="0"/>
              <a:t>Slide Content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28F139D-E7E4-434D-978F-3CE6411DC1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1974" y="2043284"/>
            <a:ext cx="8572971" cy="515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solidFill>
                  <a:srgbClr val="6C6969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77039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2">
            <a:extLst>
              <a:ext uri="{FF2B5EF4-FFF2-40B4-BE49-F238E27FC236}">
                <a16:creationId xmlns:a16="http://schemas.microsoft.com/office/drawing/2014/main" id="{71D7B364-8620-427B-9E06-FFC9C0176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240" y="2393292"/>
            <a:ext cx="8885189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4400" b="0" i="0">
                <a:solidFill>
                  <a:srgbClr val="41908C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32405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664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5" r:id="rId5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5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if-you-are-sick/end-home-isolation.html?deliveryName=USCDC_2067-DM3344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29467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300531"/>
            <a:ext cx="10515600" cy="833438"/>
          </a:xfrm>
        </p:spPr>
        <p:txBody>
          <a:bodyPr/>
          <a:lstStyle/>
          <a:p>
            <a:r>
              <a:rPr lang="en-US" sz="4000" b="1" dirty="0"/>
              <a:t>Protecting Yourself and Others,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5" y="3298785"/>
            <a:ext cx="8527704" cy="2878177"/>
          </a:xfrm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part of our updated cleaning practices</a:t>
            </a:r>
            <a:r>
              <a:rPr lang="en-US" u="sng" dirty="0">
                <a:solidFill>
                  <a:schemeClr val="tx1"/>
                </a:solidFill>
              </a:rPr>
              <a:t>, </a:t>
            </a: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encourage you to: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Ensure your work area is cleaned regularly.</a:t>
            </a:r>
          </a:p>
          <a:p>
            <a:pPr>
              <a:spcBef>
                <a:spcPts val="1000"/>
              </a:spcBef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Disinfect all electronic devices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(to </a:t>
            </a:r>
            <a:r>
              <a:rPr lang="en-US" sz="2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manufacturers’ recommendations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or with alcohol-based wipes or sprays containing at least 70% alcohol.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2D7D2D-EF7F-476A-A4BC-E6B5418800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Cleaning your Area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5E4F573-7F39-4FC4-B9DA-7637C7CA6B8D}"/>
              </a:ext>
            </a:extLst>
          </p:cNvPr>
          <p:cNvSpPr txBox="1"/>
          <p:nvPr/>
        </p:nvSpPr>
        <p:spPr>
          <a:xfrm>
            <a:off x="561975" y="2471595"/>
            <a:ext cx="8527704" cy="82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200" kern="1200">
                <a:solidFill>
                  <a:srgbClr val="6C6969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0"/>
              </a:spcBef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We are implementing appropriate cleaning measures in response to COVID-19; however, each employee can play a part by keeping their work area clean. </a:t>
            </a:r>
          </a:p>
        </p:txBody>
      </p:sp>
    </p:spTree>
    <p:extLst>
      <p:ext uri="{BB962C8B-B14F-4D97-AF65-F5344CB8AC3E}">
        <p14:creationId xmlns:p14="http://schemas.microsoft.com/office/powerpoint/2010/main" val="369879419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Face Coverings and Masks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5" y="2471596"/>
            <a:ext cx="8527704" cy="1104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According to the NIMS, masks and face coverings can help prevent the spread of COVID-19. The NIMS currently recommends wearing face coverings in public, and in the workplace. 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47013-4FA5-46D0-9375-2266211654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1975" y="1919505"/>
            <a:ext cx="8527704" cy="515874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B2B1C9-98F5-4E4A-814F-63ED9571936B}"/>
              </a:ext>
            </a:extLst>
          </p:cNvPr>
          <p:cNvSpPr txBox="1"/>
          <p:nvPr/>
        </p:nvSpPr>
        <p:spPr>
          <a:xfrm>
            <a:off x="561975" y="4490519"/>
            <a:ext cx="8527704" cy="2190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200" kern="1200">
                <a:solidFill>
                  <a:srgbClr val="6C6969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 face covering refers to a cloth covering of the face and is not a medical-grade mask. Masks refer to filtering respirators, such as an N95, KN95, medical-grade or surgical mask. Masks are considered critical supplies, which are reserved for health care workers and other medical first responders. 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A992F4E2-3392-4C3B-9F96-440487B6F4CE}"/>
              </a:ext>
            </a:extLst>
          </p:cNvPr>
          <p:cNvSpPr txBox="1"/>
          <p:nvPr/>
        </p:nvSpPr>
        <p:spPr>
          <a:xfrm>
            <a:off x="561974" y="3956536"/>
            <a:ext cx="10610001" cy="515874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 b="1" kern="1200">
                <a:solidFill>
                  <a:srgbClr val="6C6969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What is the difference between masks and face coverings?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FFE249-1BB8-0541-B49B-FEAB3CB20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1727" y="1478173"/>
            <a:ext cx="2097947" cy="209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2354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C77CFE-B515-DB43-ADE1-AB19479833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234" r="7907" b="45254"/>
          <a:stretch/>
        </p:blipFill>
        <p:spPr>
          <a:xfrm>
            <a:off x="8703375" y="2719450"/>
            <a:ext cx="3488626" cy="40359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Face Coverings and Masks, Cont.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5" y="2471595"/>
            <a:ext cx="8527704" cy="4129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wearing masks in the workplace, follow NIMS guidance for best practices: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Before entering the workplace, ensure your mask is snug and secure, and you are able to breathe comfortably and without restriction.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Remember—wearing a mask does not replace COVID-19 best practices, such as washing hands often, maintaining social distancing of 6 feet or more, and avoiding touching of the face.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it is time to take off a mask, wash your hands first. Avoid touching hands to your face, nose and mouth. As soon as the mask has been removed, make sure to wash your hands immediately.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Cloth face coverings should be washed in a washing machine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between uses.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0CC11-F0D4-417E-86C7-2A2C57B345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Properly Using Masks in the Workplace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3705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D90638-815A-A24B-8320-F0108DF029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32" r="5046"/>
          <a:stretch/>
        </p:blipFill>
        <p:spPr>
          <a:xfrm>
            <a:off x="7113529" y="1211282"/>
            <a:ext cx="5078471" cy="50451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287249"/>
            <a:ext cx="10515600" cy="623082"/>
          </a:xfrm>
        </p:spPr>
        <p:txBody>
          <a:bodyPr/>
          <a:lstStyle/>
          <a:p>
            <a:r>
              <a:rPr lang="en-US" sz="4000" b="1" dirty="0"/>
              <a:t>Employee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5" y="2705843"/>
            <a:ext cx="7368861" cy="3705367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rior to arrival at the workplace we ask that you self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screen and monitor symptoms. Should workplace screening be c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onducted, employees can be assured: 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screenings will be conducted on a nondiscriminatory basis.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 results will be treated as confidential medical records, separate from the employee’s personnel file.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Testing stations will maintain proper disinfecting and social distancing procedures.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06BF6-2B23-4E59-B218-35CE293BE5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1975" y="1706708"/>
            <a:ext cx="8527704" cy="515874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Screening Employees’ Temperatures</a:t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the Workplace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5598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336188"/>
            <a:ext cx="10515600" cy="833438"/>
          </a:xfrm>
        </p:spPr>
        <p:txBody>
          <a:bodyPr/>
          <a:lstStyle/>
          <a:p>
            <a:r>
              <a:rPr lang="en-US" sz="4000" b="1" dirty="0"/>
              <a:t>Symptomatic Employees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5" y="2016125"/>
            <a:ext cx="10515599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Employees who have COVID-19-related symptoms should report symptoms immediately to their manager.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Report symptoms using phone or email as soon as possible.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Employee’s identity will remain confidential. We will help employees coordinate taking leave or paid time off in the event they require isolation. 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Employee should be professionally evaluated for COVID-19. We will communicate steps for the employee to take a COVID-19 test.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will take steps to isolate employees who are suspected of having COVID-19. If a professional concludes the employee is likely to have contracted COVID-19, the employee will then self-quarantine and will implement our company’s COVID-19 test response plan. </a:t>
            </a:r>
          </a:p>
        </p:txBody>
      </p:sp>
    </p:spTree>
    <p:extLst>
      <p:ext uri="{BB962C8B-B14F-4D97-AF65-F5344CB8AC3E}">
        <p14:creationId xmlns:p14="http://schemas.microsoft.com/office/powerpoint/2010/main" val="40688203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953" y="291166"/>
            <a:ext cx="10515600" cy="670597"/>
          </a:xfrm>
        </p:spPr>
        <p:txBody>
          <a:bodyPr/>
          <a:lstStyle/>
          <a:p>
            <a:r>
              <a:rPr lang="en-US" sz="4000" b="1" spc="-150" dirty="0"/>
              <a:t>Positive Coronavirus Test Action 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816380" y="3412435"/>
            <a:ext cx="6802614" cy="252001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Responding directly to the employee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Isolating the employee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Notifying employees, customers, vendors, and guests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Disinfecting appropriate work areas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Determining further staff or department isolation or closure measures as required</a:t>
            </a:r>
          </a:p>
          <a:p>
            <a:endParaRPr lang="en-US" sz="2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1D560B-A2DF-452C-B613-E69D37425D9F}"/>
              </a:ext>
            </a:extLst>
          </p:cNvPr>
          <p:cNvSpPr txBox="1"/>
          <p:nvPr/>
        </p:nvSpPr>
        <p:spPr>
          <a:xfrm>
            <a:off x="4274961" y="2092325"/>
            <a:ext cx="6644830" cy="1336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200" kern="1200">
                <a:solidFill>
                  <a:srgbClr val="6C6969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Should an employee test positive for COVID-19, we have a specific plan in place to respond. </a:t>
            </a:r>
          </a:p>
          <a:p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Next steps would include: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E97B9E-BDA8-5A4A-8EF6-DF9B79F18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54" y="2581846"/>
            <a:ext cx="4295076" cy="319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96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3" y="282826"/>
            <a:ext cx="10515600" cy="833438"/>
          </a:xfrm>
        </p:spPr>
        <p:txBody>
          <a:bodyPr/>
          <a:lstStyle/>
          <a:p>
            <a:r>
              <a:rPr lang="en-US" sz="4000" b="1" spc="-150" dirty="0"/>
              <a:t>Positive Coronavirus Test Action 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3" y="2815109"/>
            <a:ext cx="10515600" cy="3633316"/>
          </a:xfrm>
        </p:spPr>
        <p:txBody>
          <a:bodyPr>
            <a:normAutofit/>
          </a:bodyPr>
          <a:lstStyle/>
          <a:p>
            <a:pPr marL="342900" lvl="1" indent="0">
              <a:spcBef>
                <a:spcPts val="1000"/>
              </a:spcBef>
              <a:buNone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After a positive test, we will address the employee directly</a:t>
            </a:r>
            <a:b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</a:b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regarding next steps and offer assistance. </a:t>
            </a:r>
          </a:p>
          <a:p>
            <a:pPr marL="857250" lvl="1" indent="-342900">
              <a:spcBef>
                <a:spcPts val="1000"/>
              </a:spcBef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Be assured, any employee testing positive for COVID-19 will have</a:t>
            </a:r>
            <a:b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</a:b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their identity remain confidential, and we will be sure to help them</a:t>
            </a:r>
            <a:b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</a:b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coordinate taking leave or paid time off until they’ve been cleared by their physician to return to work.</a:t>
            </a:r>
          </a:p>
          <a:p>
            <a:pPr marL="857250" lvl="1" indent="-342900">
              <a:spcBef>
                <a:spcPts val="1000"/>
              </a:spcBef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We will ask the employee some questions, including with</a:t>
            </a:r>
            <a:b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</a:b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whom the employee has been in contact within the last two weeks. </a:t>
            </a:r>
          </a:p>
          <a:p>
            <a:pPr marL="857250" lvl="1" indent="-342900">
              <a:spcBef>
                <a:spcPts val="1000"/>
              </a:spcBef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Obtaining this information will be essential as we notify employees</a:t>
            </a:r>
            <a:b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</a:b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and others who may have been directly exposed to COVID-19.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E964A-BDB0-448F-AAE8-922D9EBEDF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Responding Directly to the Employee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2003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4" y="289714"/>
            <a:ext cx="10515600" cy="688061"/>
          </a:xfrm>
        </p:spPr>
        <p:txBody>
          <a:bodyPr/>
          <a:lstStyle/>
          <a:p>
            <a:r>
              <a:rPr lang="en-US" sz="4000" b="1" spc="-150" dirty="0"/>
              <a:t>Positive Coronavirus Test Action Plan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67708CF-85AB-41CB-BC80-A8D4F64DAAF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1974" y="2365166"/>
            <a:ext cx="11205956" cy="4492834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In the event of a positive COVID-19 test and the employee(s) shows symptoms, the employee(s) will be advised to go into isolation, and will continue until the following three conditions are met:</a:t>
            </a:r>
            <a:endParaRPr lang="en-US" sz="1050" dirty="0">
              <a:solidFill>
                <a:schemeClr val="tx1"/>
              </a:solidFill>
              <a:latin typeface="+mn-lt"/>
            </a:endParaRPr>
          </a:p>
          <a:p>
            <a:pPr marL="857250" lvl="1" indent="-342900">
              <a:buFont typeface="+mj-lt"/>
              <a:buAutoNum type="arabicPeriod"/>
            </a:pPr>
            <a:r>
              <a:rPr lang="en-US" sz="1600" dirty="0"/>
              <a:t>At least 10 days since symptoms first appeared </a:t>
            </a:r>
            <a:r>
              <a:rPr lang="en-US" sz="1600" b="1" dirty="0"/>
              <a:t>and</a:t>
            </a:r>
            <a:endParaRPr lang="en-US" sz="1600" dirty="0"/>
          </a:p>
          <a:p>
            <a:pPr marL="857250" lvl="1" indent="-342900">
              <a:buFont typeface="+mj-lt"/>
              <a:buAutoNum type="arabicPeriod"/>
            </a:pPr>
            <a:r>
              <a:rPr lang="en-US" sz="1600" dirty="0"/>
              <a:t>At least 24 hours with no fever without fever-reducing medication </a:t>
            </a:r>
            <a:r>
              <a:rPr lang="en-US" sz="1600" b="1" dirty="0"/>
              <a:t>and</a:t>
            </a:r>
            <a:endParaRPr lang="en-US" sz="1600" dirty="0"/>
          </a:p>
          <a:p>
            <a:pPr marL="857250" lvl="1" indent="-342900">
              <a:buFont typeface="+mj-lt"/>
              <a:buAutoNum type="arabicPeriod"/>
            </a:pPr>
            <a:r>
              <a:rPr lang="en-US" sz="1600" dirty="0"/>
              <a:t>Symptoms have improved</a:t>
            </a:r>
          </a:p>
          <a:p>
            <a:pPr lvl="1" indent="0">
              <a:buNone/>
            </a:pPr>
            <a:endParaRPr lang="en-US" sz="1050" dirty="0"/>
          </a:p>
          <a:p>
            <a:pPr marL="342900" lvl="1" indent="0">
              <a:buNone/>
            </a:pPr>
            <a:r>
              <a:rPr lang="en-US" sz="1200" i="1" dirty="0"/>
              <a:t>	Depending on your healthcare provider’s advice and availability of testing, you might get tested to see if you still have COVID-19. If tested, you can be around 	others when you have no fever, respiratory symptoms have improved, and you receive two negative test results in a row, at least 24 hours apart.</a:t>
            </a:r>
          </a:p>
          <a:p>
            <a:pPr marL="0" indent="0">
              <a:buNone/>
            </a:pPr>
            <a:endParaRPr lang="en-US" sz="1050" dirty="0">
              <a:solidFill>
                <a:schemeClr val="tx1"/>
              </a:solidFill>
              <a:latin typeface="+mn-l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900" dirty="0">
                <a:solidFill>
                  <a:schemeClr val="tx1"/>
                </a:solidFill>
                <a:latin typeface="+mn-lt"/>
              </a:rPr>
              <a:t>For employees who test positive for COVID-19, but have no symptoms, isolation will continue until the following:</a:t>
            </a:r>
            <a:endParaRPr lang="en-US" sz="1050" dirty="0">
              <a:solidFill>
                <a:schemeClr val="tx1"/>
              </a:solidFill>
              <a:latin typeface="+mn-lt"/>
            </a:endParaRPr>
          </a:p>
          <a:p>
            <a:pPr marL="857250" lvl="1" indent="-342900">
              <a:buFont typeface="+mj-lt"/>
              <a:buAutoNum type="arabicPeriod"/>
            </a:pPr>
            <a:r>
              <a:rPr lang="en-US" sz="1600" dirty="0"/>
              <a:t>10 days have passed since test</a:t>
            </a:r>
          </a:p>
          <a:p>
            <a:endParaRPr lang="en-US" sz="1050" i="1" dirty="0">
              <a:solidFill>
                <a:schemeClr val="tx1"/>
              </a:solidFill>
            </a:endParaRPr>
          </a:p>
          <a:p>
            <a:r>
              <a:rPr lang="en-US" sz="1200" i="1" dirty="0">
                <a:solidFill>
                  <a:schemeClr val="tx1"/>
                </a:solidFill>
              </a:rPr>
              <a:t>	Depending on a healthcare provider’s advice and availability of testing, you might get tested to see if you still have COVID-19. If tested, you can be around others after 	you receive two negative test results in a row, at least 24 hours apart.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	If you develop symptoms after testing positive, follow the positive test with symptoms guidance above.</a:t>
            </a:r>
            <a:endParaRPr lang="en-US" sz="1600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520E7F7-2E87-4204-83DE-565BCF1879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1974" y="1699623"/>
            <a:ext cx="11205956" cy="842527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Isolating the Employee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(as recommended by the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NIMS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1585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288761"/>
            <a:ext cx="10515600" cy="833438"/>
          </a:xfrm>
        </p:spPr>
        <p:txBody>
          <a:bodyPr/>
          <a:lstStyle/>
          <a:p>
            <a:r>
              <a:rPr lang="en-US" sz="4000" b="1" spc="-150" dirty="0"/>
              <a:t>Positive Coronavirus Test Action Plan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5" y="2745802"/>
            <a:ext cx="10515600" cy="4112197"/>
          </a:xfrm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After we recommend the employee self-quarantine for the next 10 days and monitor themselves for symptoms of COVID-19, we will move on to planned next steps. These steps will include: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Directly notify any co-workers or customers with whom the ill employee had been in contact.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determinations on who should be self-isolating.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Notify all employees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email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an employee has tested positive for COVID-19. The employee’s identity will remain confidential.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that time, we will advise about any temporary closings for disinfecting, and any remote work expectations.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CC204-0E9F-4AE8-AA5F-88CA8EB9C6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1975" y="2055268"/>
            <a:ext cx="11315701" cy="515874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Notifying Employees, Customers, Vendors and Guests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7176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290933"/>
            <a:ext cx="10515600" cy="833438"/>
          </a:xfrm>
        </p:spPr>
        <p:txBody>
          <a:bodyPr/>
          <a:lstStyle/>
          <a:p>
            <a:r>
              <a:rPr lang="en-US" sz="4000" b="1" spc="-150" dirty="0"/>
              <a:t>Positive Coronavirus Test Action 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5" y="2642590"/>
            <a:ext cx="10515600" cy="3633316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After a positive test, we will disinfect the workplace.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Facilities may partially or fully close down for 72 hours to disinfect the workplace.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workplace will be cleaned following guidance from the NIMS, using disinfectants approved by the Environmental Protection Agency (EPA) for use against SARS-CoV-2, the virus that causes COVID-19.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Employees may be eligible for remote work. Communications will come out from your manager on further steps to be taken. 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the employee has not been in the office for seven days or more, additional cleaning will not be required to supplement routine cleaning procedures.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10CAF-225E-4E60-BDD7-10CF234427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1975" y="1893224"/>
            <a:ext cx="8572971" cy="515874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Disinfecting the Workplace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1389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toy&#10;&#10;Description automatically generated">
            <a:extLst>
              <a:ext uri="{FF2B5EF4-FFF2-40B4-BE49-F238E27FC236}">
                <a16:creationId xmlns:a16="http://schemas.microsoft.com/office/drawing/2014/main" id="{B15709DE-365C-704D-BC3E-53F44D0BE7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747" y="1953537"/>
            <a:ext cx="4017081" cy="3195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298429"/>
            <a:ext cx="10515600" cy="614155"/>
          </a:xfrm>
        </p:spPr>
        <p:txBody>
          <a:bodyPr/>
          <a:lstStyle/>
          <a:p>
            <a:r>
              <a:rPr lang="en-US" sz="4000" b="1" dirty="0">
                <a:latin typeface="+mn-lt"/>
              </a:rPr>
              <a:t>Work Considerations and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5" y="1822909"/>
            <a:ext cx="826397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impacts of our COVID-19 response have changed many aspects of our current workplace. As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return to work, we will be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prioritizing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health and safety practices on all fronts: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Socially distanced workplace layout and spacing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Socially distanced worksite behaviors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Education on common COVID-19 symptoms, and planned responses to COVID-19-related symptoms and positive tests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Updates to cleaning procedures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Proper u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of masks or face coverings</a:t>
            </a:r>
          </a:p>
          <a:p>
            <a:pPr marL="2286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By following updated best practices, you can help prevent the spread of COVID-19 and future diseases, and protect the health and safety of fellow employees and guests.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920150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559" y="329671"/>
            <a:ext cx="10515600" cy="641106"/>
          </a:xfrm>
        </p:spPr>
        <p:txBody>
          <a:bodyPr/>
          <a:lstStyle/>
          <a:p>
            <a:r>
              <a:rPr lang="en-US" sz="4000" b="1" dirty="0">
                <a:latin typeface="+mn-lt"/>
              </a:rPr>
              <a:t>Understanding COVID-19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401968" y="2326119"/>
            <a:ext cx="5544920" cy="3305247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According to the NIMS, Coronavirus (SARS-CoV-2) is the virus that causes COVID-19.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virus is primarily spread person-to-person.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Examples of spread risk include: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Between people who are in close contact (6 feet or closer) 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Through droplets—passed into the air (sneezing, coughing, singing, etc.)</a:t>
            </a:r>
          </a:p>
          <a:p>
            <a:pPr>
              <a:spcBef>
                <a:spcPts val="1000"/>
              </a:spcBef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9D01745-659A-4BD1-8A9B-4685259252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599" y="1680315"/>
            <a:ext cx="5051174" cy="515874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How the Virus Spreads</a:t>
            </a:r>
          </a:p>
        </p:txBody>
      </p:sp>
      <p:pic>
        <p:nvPicPr>
          <p:cNvPr id="5" name="Picture 4" descr="A picture containing telephone&#10;&#10;Description automatically generated">
            <a:extLst>
              <a:ext uri="{FF2B5EF4-FFF2-40B4-BE49-F238E27FC236}">
                <a16:creationId xmlns:a16="http://schemas.microsoft.com/office/drawing/2014/main" id="{84B0E491-DFB2-A041-82A1-FA00F9E1A9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22" y="2326119"/>
            <a:ext cx="2849904" cy="302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9939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3" y="321187"/>
            <a:ext cx="10515600" cy="609473"/>
          </a:xfrm>
        </p:spPr>
        <p:txBody>
          <a:bodyPr/>
          <a:lstStyle/>
          <a:p>
            <a:r>
              <a:rPr lang="en-US" sz="4000" b="1" dirty="0">
                <a:latin typeface="+mn-lt"/>
              </a:rPr>
              <a:t>Understanding COVID-19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86684" y="2471323"/>
            <a:ext cx="11068050" cy="4109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 you return to the workplace, make sure you are aware of common symptoms of COVID-19. According to the NIMS, COVID-19 can have a wide range of symptoms that may appear 2-14 days after an individual contracts the virus. </a:t>
            </a:r>
          </a:p>
          <a:p>
            <a:pPr marL="0" indent="0">
              <a:buNone/>
            </a:pPr>
            <a:r>
              <a:rPr lang="en-US" sz="1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Common Symptoms: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		</a:t>
            </a:r>
            <a:r>
              <a:rPr lang="en-US" sz="1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Other Symptoms: 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54CB9-F6B5-438B-887A-34DE10D4D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6684" y="1816200"/>
            <a:ext cx="8527704" cy="515874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Signs &amp; Symptoms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73AD68-25A4-4614-AA61-75F6A7F31CD2}"/>
              </a:ext>
            </a:extLst>
          </p:cNvPr>
          <p:cNvSpPr/>
          <p:nvPr/>
        </p:nvSpPr>
        <p:spPr>
          <a:xfrm>
            <a:off x="818350" y="5769186"/>
            <a:ext cx="7795259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 pitchFamily="34" charset="0"/>
              </a:rPr>
              <a:t>Trouble breathing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 pitchFamily="34" charset="0"/>
              </a:rPr>
              <a:t>Constant pain or pressure in the chest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3F6D82-FA53-4E29-A7DF-B6918577D0D7}"/>
              </a:ext>
            </a:extLst>
          </p:cNvPr>
          <p:cNvSpPr/>
          <p:nvPr/>
        </p:nvSpPr>
        <p:spPr>
          <a:xfrm>
            <a:off x="5859505" y="3340224"/>
            <a:ext cx="3479075" cy="1851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Mucus or phlegm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Sore throat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Headache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Chills, sometimes shaking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New loss of taste or smell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6C49FC-A24D-45F7-B1B6-123B8D49BE57}"/>
              </a:ext>
            </a:extLst>
          </p:cNvPr>
          <p:cNvSpPr/>
          <p:nvPr/>
        </p:nvSpPr>
        <p:spPr>
          <a:xfrm>
            <a:off x="586684" y="5258852"/>
            <a:ext cx="1106805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u="sng" dirty="0">
                <a:cs typeface="Calibri" panose="020F0502020204030204" pitchFamily="34" charset="0"/>
              </a:rPr>
              <a:t>Emergency Symptoms: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F61FA7-6C19-44B7-A6B7-45DCF68073E4}"/>
              </a:ext>
            </a:extLst>
          </p:cNvPr>
          <p:cNvSpPr/>
          <p:nvPr/>
        </p:nvSpPr>
        <p:spPr>
          <a:xfrm>
            <a:off x="818350" y="3340224"/>
            <a:ext cx="4491988" cy="2229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Fever			90%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Fatigue			70%	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Dry Cough		59%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Body Aches 		35%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Shortness of breath 	31%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A13A86-6CA3-4600-8282-F2F5D22C8839}"/>
              </a:ext>
            </a:extLst>
          </p:cNvPr>
          <p:cNvSpPr/>
          <p:nvPr/>
        </p:nvSpPr>
        <p:spPr>
          <a:xfrm>
            <a:off x="5859505" y="5769186"/>
            <a:ext cx="4262312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 pitchFamily="34" charset="0"/>
              </a:rPr>
              <a:t>Sudden confusion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 pitchFamily="34" charset="0"/>
              </a:rPr>
              <a:t>Bluish lips or face</a:t>
            </a:r>
          </a:p>
        </p:txBody>
      </p:sp>
    </p:spTree>
    <p:extLst>
      <p:ext uri="{BB962C8B-B14F-4D97-AF65-F5344CB8AC3E}">
        <p14:creationId xmlns:p14="http://schemas.microsoft.com/office/powerpoint/2010/main" val="15531724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297445"/>
            <a:ext cx="10515600" cy="680416"/>
          </a:xfrm>
        </p:spPr>
        <p:txBody>
          <a:bodyPr/>
          <a:lstStyle/>
          <a:p>
            <a:r>
              <a:rPr lang="en-US" sz="4000" b="1" dirty="0">
                <a:latin typeface="+mn-lt"/>
              </a:rPr>
              <a:t>Understanding 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5" y="2113202"/>
            <a:ext cx="10515600" cy="43864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According to the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Ministry of National Health Services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there are high-risk categories of our population that contract COVID-19. </a:t>
            </a:r>
          </a:p>
          <a:p>
            <a:pPr marL="0" indent="0">
              <a:buNone/>
            </a:pP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Within our workplace, these high-risk categories include: </a:t>
            </a:r>
          </a:p>
          <a:p>
            <a:pPr marL="577850" lvl="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People ages 65 and older</a:t>
            </a:r>
          </a:p>
          <a:p>
            <a:pPr marL="57785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Calibri" panose="020F0502020204030204" pitchFamily="34" charset="0"/>
              </a:rPr>
              <a:t>Immunocompromised individuals</a:t>
            </a:r>
          </a:p>
          <a:p>
            <a:pPr marL="577850" lvl="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People with medical conditions, including;</a:t>
            </a:r>
          </a:p>
          <a:p>
            <a:pPr marL="512763" lvl="1" indent="512763">
              <a:lnSpc>
                <a:spcPct val="107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Chronic lung disease</a:t>
            </a:r>
          </a:p>
          <a:p>
            <a:pPr marL="512763" lvl="1" indent="512763">
              <a:lnSpc>
                <a:spcPct val="107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Moderate or severe asthma</a:t>
            </a:r>
          </a:p>
          <a:p>
            <a:pPr marL="512763" lvl="1" indent="512763">
              <a:lnSpc>
                <a:spcPct val="107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Serious heart conditions</a:t>
            </a:r>
          </a:p>
          <a:p>
            <a:pPr marL="512763" lvl="1" indent="512763">
              <a:lnSpc>
                <a:spcPct val="107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Severe obesity</a:t>
            </a:r>
          </a:p>
          <a:p>
            <a:pPr marL="512763" lvl="1" indent="512763">
              <a:lnSpc>
                <a:spcPct val="107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Diabetes</a:t>
            </a:r>
          </a:p>
          <a:p>
            <a:pPr marL="512763" lvl="1" indent="512763">
              <a:lnSpc>
                <a:spcPct val="107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Chronic kidney disease undergoing dialysis</a:t>
            </a:r>
          </a:p>
          <a:p>
            <a:pPr marL="512763" lvl="1" indent="512763">
              <a:lnSpc>
                <a:spcPct val="107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Liver disease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Please be mindful of those in a high-risk category, including yourself and those around you.  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07917-74D9-449B-A8B2-BE1B0A2197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1975" y="1597328"/>
            <a:ext cx="8527704" cy="515874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At-risk Individuals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BB1AA9-3C58-304F-92DA-6F6F3622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5746" y="2671721"/>
            <a:ext cx="2089438" cy="305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6689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Workplace Engagement Update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5" y="3300831"/>
            <a:ext cx="8527704" cy="3389901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Discouraged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shaking hands and hug greetings. While shaking hands and hugging in Pakistan is instinctual, these greetings can spread germs, diseases, and illnesses at an expedited rate.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Adjusted meeting practices.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Until further notice, m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eetings</a:t>
            </a:r>
            <a:r>
              <a:rPr lang="en-US" sz="2200" dirty="0">
                <a:solidFill>
                  <a:schemeClr val="tx1"/>
                </a:solidFill>
              </a:rPr>
              <a:t> should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 conducted virtually when possible. In the event of an in person meeting, limit participants, spread out as much as possible, and avoid shared multi-touch devices.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9E1EFB-C8E0-4BFA-B8D4-7F6EC102EB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1975" y="1704485"/>
            <a:ext cx="8527704" cy="515874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Updated Practices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C3D837-934D-43E8-BDF1-3E4A1535B61B}"/>
              </a:ext>
            </a:extLst>
          </p:cNvPr>
          <p:cNvSpPr/>
          <p:nvPr/>
        </p:nvSpPr>
        <p:spPr>
          <a:xfrm>
            <a:off x="561975" y="2220359"/>
            <a:ext cx="8818332" cy="1109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When returning to work, it is important that we all participate in safe practices. </a:t>
            </a:r>
          </a:p>
          <a:p>
            <a:pPr defTabSz="685800">
              <a:lnSpc>
                <a:spcPct val="90000"/>
              </a:lnSpc>
              <a:spcBef>
                <a:spcPts val="750"/>
              </a:spcBef>
            </a:pP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Our updated employee expectations will include: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FD64D6-95B0-924F-860D-A1288E4AB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125" y="1962422"/>
            <a:ext cx="22479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00277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300534"/>
            <a:ext cx="10515600" cy="833438"/>
          </a:xfrm>
        </p:spPr>
        <p:txBody>
          <a:bodyPr/>
          <a:lstStyle/>
          <a:p>
            <a:r>
              <a:rPr lang="en-US" sz="4000" b="1" dirty="0"/>
              <a:t>Protecting Yourself and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5" y="2930217"/>
            <a:ext cx="8527704" cy="3705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According to the NIMS, COVID-19 is primarily spread from person to person. </a:t>
            </a:r>
          </a:p>
          <a:p>
            <a:pPr marL="0" indent="0">
              <a:buNone/>
            </a:pPr>
            <a:r>
              <a:rPr lang="en-US" sz="22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help prevent the spread, please follow these guidelines: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Avoid touching your face, including your nose, mouth and eyes. Any time you touch your face, immediately wash your hands afterward.</a:t>
            </a:r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sure you cover your coughs or sneezes with your elbow or a tissue. Immediately wash your hands and throw out any tissues afterward.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45D7F6-68A3-4288-9E38-1B1321AAAA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1975" y="1801812"/>
            <a:ext cx="8527704" cy="133068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Avoid Touching Your Face, and Cover</a:t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Coughs and Sneezes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847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292384"/>
            <a:ext cx="10515600" cy="833438"/>
          </a:xfrm>
        </p:spPr>
        <p:txBody>
          <a:bodyPr/>
          <a:lstStyle/>
          <a:p>
            <a:r>
              <a:rPr lang="en-US" sz="4000" b="1" dirty="0"/>
              <a:t>Protecting Yourself and Others,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6" y="2471595"/>
            <a:ext cx="7132366" cy="38511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COVID-19 primarily transfers from person to person, one of the best ways to preven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spread is washing your hands. </a:t>
            </a:r>
          </a:p>
          <a:p>
            <a:pPr marL="0" indent="0">
              <a:buNone/>
            </a:pPr>
            <a:r>
              <a:rPr lang="en-US" sz="22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Hand-washing routines should include the following: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Washing your hands frequently with soap and water, for at least 20 seconds.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soap and water are unavailable in your work area, using hand sanitizer with at least 70% alcohol.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distancing for yourself and others should include: 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Making every effort to maintain a distance of 6 feet from each other whenever and wherever possible. 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4A433-3526-4451-BE80-168EDD1C96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Hand-washing and Social Distancing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1B8189-9291-A244-9BA5-57A5B22F6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679" y="1928491"/>
            <a:ext cx="1813510" cy="18959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6AD35EA-BC65-FB4A-804E-F530EBBB1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9679" y="4397167"/>
            <a:ext cx="1813510" cy="181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84513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4" y="294237"/>
            <a:ext cx="10515600" cy="650081"/>
          </a:xfrm>
        </p:spPr>
        <p:txBody>
          <a:bodyPr/>
          <a:lstStyle/>
          <a:p>
            <a:r>
              <a:rPr lang="en-US" sz="4000" b="1" dirty="0"/>
              <a:t>Protecting Yourself and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61974" y="2471595"/>
            <a:ext cx="9749923" cy="3705367"/>
          </a:xfrm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have updated our cleaning practices to help ensure that COVID-19 isn’t lingering in the air or on surfaces. Our updated cleaning practices include:</a:t>
            </a:r>
          </a:p>
          <a:p>
            <a:pPr marL="342900" lvl="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Increasing the frequency of cleaning routines, and ensuring routines include multi-touch surfaces and devices.</a:t>
            </a:r>
          </a:p>
          <a:p>
            <a:pPr marL="342900" lvl="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Ensuring that cleaning routines include use of disinfectants.</a:t>
            </a:r>
          </a:p>
          <a:p>
            <a:pPr marL="342900" lvl="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Increasing access of cleaning supplies to employees, such as hand sanitizer, sanitizer wipes, and more.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Each employee can contribute to keeping the workplace clean. To demonstrate our efforts to help you out, you’ll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find hand sanitizer and disinfectant supplies readily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available.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14065-B20B-4CCB-A33B-ED966D0411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1974" y="1834963"/>
            <a:ext cx="8527704" cy="515874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Updating Cleaning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2308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18.05.15"/>
  <p:tag name="AS_TITLE" val="Aspose.Slides for .NET 4.0 Client Profile"/>
  <p:tag name="AS_VERSION" val="18.5"/>
</p:tagLst>
</file>

<file path=ppt/theme/theme1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B2272D"/>
      </a:accent1>
      <a:accent2>
        <a:srgbClr val="16468E"/>
      </a:accent2>
      <a:accent3>
        <a:srgbClr val="707074"/>
      </a:accent3>
      <a:accent4>
        <a:srgbClr val="6886B9"/>
      </a:accent4>
      <a:accent5>
        <a:srgbClr val="D1D1CD"/>
      </a:accent5>
      <a:accent6>
        <a:srgbClr val="719345"/>
      </a:accent6>
      <a:hlink>
        <a:srgbClr val="D39229"/>
      </a:hlink>
      <a:folHlink>
        <a:srgbClr val="A0227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10812</TotalTime>
  <Words>1934</Words>
  <Application>Microsoft Office PowerPoint</Application>
  <PresentationFormat>Widescreen</PresentationFormat>
  <Paragraphs>155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1_Office Theme</vt:lpstr>
      <vt:lpstr>PowerPoint Presentation</vt:lpstr>
      <vt:lpstr>Work Considerations and Guidelines</vt:lpstr>
      <vt:lpstr>Understanding COVID-19  </vt:lpstr>
      <vt:lpstr>Understanding COVID-19 </vt:lpstr>
      <vt:lpstr>Understanding COVID-19</vt:lpstr>
      <vt:lpstr>Workplace Engagement Update </vt:lpstr>
      <vt:lpstr>Protecting Yourself and Others</vt:lpstr>
      <vt:lpstr>Protecting Yourself and Others, Cont. </vt:lpstr>
      <vt:lpstr>Protecting Yourself and Others</vt:lpstr>
      <vt:lpstr>Protecting Yourself and Others, Cont. </vt:lpstr>
      <vt:lpstr>Face Coverings and Masks </vt:lpstr>
      <vt:lpstr>Face Coverings and Masks, Cont.  </vt:lpstr>
      <vt:lpstr>Employee Screening</vt:lpstr>
      <vt:lpstr>Symptomatic Employees </vt:lpstr>
      <vt:lpstr>Positive Coronavirus Test Action Plan </vt:lpstr>
      <vt:lpstr>Positive Coronavirus Test Action Plan </vt:lpstr>
      <vt:lpstr>Positive Coronavirus Test Action Plan</vt:lpstr>
      <vt:lpstr>Positive Coronavirus Test Action Plan  </vt:lpstr>
      <vt:lpstr>Positive Coronavirus Test Action Plan </vt:lpstr>
    </vt:vector>
  </TitlesOfParts>
  <Company>Zywave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Singleton, Chantell</dc:creator>
  <cp:lastModifiedBy>Shezad Mumtaz</cp:lastModifiedBy>
  <cp:revision>653</cp:revision>
  <dcterms:created xsi:type="dcterms:W3CDTF">2014-11-03T15:48:13Z</dcterms:created>
  <dcterms:modified xsi:type="dcterms:W3CDTF">2021-05-17T06:51:04Z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299862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